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9926638" cy="14352588"/>
  <p:defaultTextStyle>
    <a:defPPr>
      <a:defRPr lang="ja-JP"/>
    </a:defPPr>
    <a:lvl1pPr marL="0" algn="l" defTabSz="128002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13" algn="l" defTabSz="128002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025" algn="l" defTabSz="128002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038" algn="l" defTabSz="128002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051" algn="l" defTabSz="128002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064" algn="l" defTabSz="128002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077" algn="l" defTabSz="128002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089" algn="l" defTabSz="128002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102" algn="l" defTabSz="128002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692" y="-10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4" cy="717630"/>
          </a:xfrm>
          <a:prstGeom prst="rect">
            <a:avLst/>
          </a:prstGeom>
        </p:spPr>
        <p:txBody>
          <a:bodyPr vert="horz" lIns="138729" tIns="69364" rIns="138729" bIns="69364" rtlCol="0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4" cy="717630"/>
          </a:xfrm>
          <a:prstGeom prst="rect">
            <a:avLst/>
          </a:prstGeom>
        </p:spPr>
        <p:txBody>
          <a:bodyPr vert="horz" lIns="138729" tIns="69364" rIns="138729" bIns="69364" rtlCol="0"/>
          <a:lstStyle>
            <a:lvl1pPr algn="r">
              <a:defRPr sz="1900"/>
            </a:lvl1pPr>
          </a:lstStyle>
          <a:p>
            <a:fld id="{C3E8DF82-68C6-44F9-B620-3BB9DC9C7B5B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29" tIns="69364" rIns="138729" bIns="6936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6817482"/>
            <a:ext cx="7941310" cy="6458664"/>
          </a:xfrm>
          <a:prstGeom prst="rect">
            <a:avLst/>
          </a:prstGeom>
        </p:spPr>
        <p:txBody>
          <a:bodyPr vert="horz" lIns="138729" tIns="69364" rIns="138729" bIns="6936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32467"/>
            <a:ext cx="4301544" cy="717630"/>
          </a:xfrm>
          <a:prstGeom prst="rect">
            <a:avLst/>
          </a:prstGeom>
        </p:spPr>
        <p:txBody>
          <a:bodyPr vert="horz" lIns="138729" tIns="69364" rIns="138729" bIns="69364" rtlCol="0" anchor="b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8" y="13632467"/>
            <a:ext cx="4301544" cy="717630"/>
          </a:xfrm>
          <a:prstGeom prst="rect">
            <a:avLst/>
          </a:prstGeom>
        </p:spPr>
        <p:txBody>
          <a:bodyPr vert="horz" lIns="138729" tIns="69364" rIns="138729" bIns="69364" rtlCol="0" anchor="b"/>
          <a:lstStyle>
            <a:lvl1pPr algn="r">
              <a:defRPr sz="1900"/>
            </a:lvl1pPr>
          </a:lstStyle>
          <a:p>
            <a:fld id="{AF4E21A5-8A3F-4831-90EE-EF54D95A7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18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2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13" algn="l" defTabSz="128002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025" algn="l" defTabSz="128002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038" algn="l" defTabSz="128002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051" algn="l" defTabSz="128002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064" algn="l" defTabSz="128002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077" algn="l" defTabSz="128002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089" algn="l" defTabSz="128002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102" algn="l" defTabSz="1280025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4775" y="1076325"/>
            <a:ext cx="7177088" cy="5383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E21A5-8A3F-4831-90EE-EF54D95A7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04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8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66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3257491" y="917894"/>
            <a:ext cx="10319068" cy="1956911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93620" y="917894"/>
            <a:ext cx="30750510" cy="1956911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0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3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1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10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84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93621" y="5351781"/>
            <a:ext cx="20533678" cy="1513522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3040658" y="5351781"/>
            <a:ext cx="20535900" cy="1513522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96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13" indent="0">
              <a:buNone/>
              <a:defRPr sz="2800" b="1"/>
            </a:lvl2pPr>
            <a:lvl3pPr marL="1280025" indent="0">
              <a:buNone/>
              <a:defRPr sz="2500" b="1"/>
            </a:lvl3pPr>
            <a:lvl4pPr marL="1920038" indent="0">
              <a:buNone/>
              <a:defRPr sz="2200" b="1"/>
            </a:lvl4pPr>
            <a:lvl5pPr marL="2560051" indent="0">
              <a:buNone/>
              <a:defRPr sz="2200" b="1"/>
            </a:lvl5pPr>
            <a:lvl6pPr marL="3200064" indent="0">
              <a:buNone/>
              <a:defRPr sz="2200" b="1"/>
            </a:lvl6pPr>
            <a:lvl7pPr marL="3840077" indent="0">
              <a:buNone/>
              <a:defRPr sz="2200" b="1"/>
            </a:lvl7pPr>
            <a:lvl8pPr marL="4480089" indent="0">
              <a:buNone/>
              <a:defRPr sz="2200" b="1"/>
            </a:lvl8pPr>
            <a:lvl9pPr marL="5120102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13" indent="0">
              <a:buNone/>
              <a:defRPr sz="2800" b="1"/>
            </a:lvl2pPr>
            <a:lvl3pPr marL="1280025" indent="0">
              <a:buNone/>
              <a:defRPr sz="2500" b="1"/>
            </a:lvl3pPr>
            <a:lvl4pPr marL="1920038" indent="0">
              <a:buNone/>
              <a:defRPr sz="2200" b="1"/>
            </a:lvl4pPr>
            <a:lvl5pPr marL="2560051" indent="0">
              <a:buNone/>
              <a:defRPr sz="2200" b="1"/>
            </a:lvl5pPr>
            <a:lvl6pPr marL="3200064" indent="0">
              <a:buNone/>
              <a:defRPr sz="2200" b="1"/>
            </a:lvl6pPr>
            <a:lvl7pPr marL="3840077" indent="0">
              <a:buNone/>
              <a:defRPr sz="2200" b="1"/>
            </a:lvl7pPr>
            <a:lvl8pPr marL="4480089" indent="0">
              <a:buNone/>
              <a:defRPr sz="2200" b="1"/>
            </a:lvl8pPr>
            <a:lvl9pPr marL="5120102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3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29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13" indent="0">
              <a:buNone/>
              <a:defRPr sz="1700"/>
            </a:lvl2pPr>
            <a:lvl3pPr marL="1280025" indent="0">
              <a:buNone/>
              <a:defRPr sz="1400"/>
            </a:lvl3pPr>
            <a:lvl4pPr marL="1920038" indent="0">
              <a:buNone/>
              <a:defRPr sz="1300"/>
            </a:lvl4pPr>
            <a:lvl5pPr marL="2560051" indent="0">
              <a:buNone/>
              <a:defRPr sz="1300"/>
            </a:lvl5pPr>
            <a:lvl6pPr marL="3200064" indent="0">
              <a:buNone/>
              <a:defRPr sz="1300"/>
            </a:lvl6pPr>
            <a:lvl7pPr marL="3840077" indent="0">
              <a:buNone/>
              <a:defRPr sz="1300"/>
            </a:lvl7pPr>
            <a:lvl8pPr marL="4480089" indent="0">
              <a:buNone/>
              <a:defRPr sz="1300"/>
            </a:lvl8pPr>
            <a:lvl9pPr marL="5120102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26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13" indent="0">
              <a:buNone/>
              <a:defRPr sz="3900"/>
            </a:lvl2pPr>
            <a:lvl3pPr marL="1280025" indent="0">
              <a:buNone/>
              <a:defRPr sz="3400"/>
            </a:lvl3pPr>
            <a:lvl4pPr marL="1920038" indent="0">
              <a:buNone/>
              <a:defRPr sz="2800"/>
            </a:lvl4pPr>
            <a:lvl5pPr marL="2560051" indent="0">
              <a:buNone/>
              <a:defRPr sz="2800"/>
            </a:lvl5pPr>
            <a:lvl6pPr marL="3200064" indent="0">
              <a:buNone/>
              <a:defRPr sz="2800"/>
            </a:lvl6pPr>
            <a:lvl7pPr marL="3840077" indent="0">
              <a:buNone/>
              <a:defRPr sz="2800"/>
            </a:lvl7pPr>
            <a:lvl8pPr marL="4480089" indent="0">
              <a:buNone/>
              <a:defRPr sz="2800"/>
            </a:lvl8pPr>
            <a:lvl9pPr marL="5120102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13" indent="0">
              <a:buNone/>
              <a:defRPr sz="1700"/>
            </a:lvl2pPr>
            <a:lvl3pPr marL="1280025" indent="0">
              <a:buNone/>
              <a:defRPr sz="1400"/>
            </a:lvl3pPr>
            <a:lvl4pPr marL="1920038" indent="0">
              <a:buNone/>
              <a:defRPr sz="1300"/>
            </a:lvl4pPr>
            <a:lvl5pPr marL="2560051" indent="0">
              <a:buNone/>
              <a:defRPr sz="1300"/>
            </a:lvl5pPr>
            <a:lvl6pPr marL="3200064" indent="0">
              <a:buNone/>
              <a:defRPr sz="1300"/>
            </a:lvl6pPr>
            <a:lvl7pPr marL="3840077" indent="0">
              <a:buNone/>
              <a:defRPr sz="1300"/>
            </a:lvl7pPr>
            <a:lvl8pPr marL="4480089" indent="0">
              <a:buNone/>
              <a:defRPr sz="1300"/>
            </a:lvl8pPr>
            <a:lvl9pPr marL="5120102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4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3" tIns="64001" rIns="128003" bIns="640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03" tIns="64001" rIns="128003" bIns="640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03" tIns="64001" rIns="128003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EDC0-2AA7-4B14-A025-A7C375C99786}" type="datetimeFigureOut">
              <a:rPr kumimoji="1" lang="ja-JP" altLang="en-US" smtClean="0"/>
              <a:t>2015/12/19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03" tIns="64001" rIns="128003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03" tIns="64001" rIns="128003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4D8E-E83F-444C-B0C8-BD0E36C296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4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25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9" indent="-480009" algn="l" defTabSz="128002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21" indent="-400008" algn="l" defTabSz="128002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32" indent="-320006" algn="l" defTabSz="128002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45" indent="-320006" algn="l" defTabSz="128002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58" indent="-320006" algn="l" defTabSz="128002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70" indent="-320006" algn="l" defTabSz="128002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83" indent="-320006" algn="l" defTabSz="128002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6" indent="-320006" algn="l" defTabSz="128002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108" indent="-320006" algn="l" defTabSz="128002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02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13" algn="l" defTabSz="128002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25" algn="l" defTabSz="128002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38" algn="l" defTabSz="128002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51" algn="l" defTabSz="128002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64" algn="l" defTabSz="128002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77" algn="l" defTabSz="128002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89" algn="l" defTabSz="128002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102" algn="l" defTabSz="128002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288" y="60787"/>
            <a:ext cx="5161411" cy="4571536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4567967" y="7948088"/>
            <a:ext cx="8233632" cy="1653112"/>
            <a:chOff x="3932918" y="7375051"/>
            <a:chExt cx="8868682" cy="2226149"/>
          </a:xfrm>
        </p:grpSpPr>
        <p:sp>
          <p:nvSpPr>
            <p:cNvPr id="18" name="正方形/長方形 17"/>
            <p:cNvSpPr/>
            <p:nvPr/>
          </p:nvSpPr>
          <p:spPr>
            <a:xfrm>
              <a:off x="3932918" y="7375051"/>
              <a:ext cx="8868682" cy="222614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678" tIns="20839" rIns="41678" bIns="20839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683216" y="7562542"/>
              <a:ext cx="3038549" cy="31397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lIns="41678" tIns="20839" rIns="41678" bIns="20839" numCol="1" fromWordArt="1">
              <a:prstTxWarp prst="textPlain">
                <a:avLst>
                  <a:gd name="adj" fmla="val 50000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buNone/>
              </a:pPr>
              <a:r>
                <a:rPr lang="ja-JP" altLang="en-US" sz="8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HGｺﾞｼｯｸM"/>
                  <a:ea typeface="HGｺﾞｼｯｸM"/>
                </a:rPr>
                <a:t>宅地</a:t>
              </a:r>
              <a:r>
                <a:rPr lang="ja-JP" altLang="en-US" sz="8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HGｺﾞｼｯｸM"/>
                  <a:ea typeface="HGｺﾞｼｯｸM"/>
                </a:rPr>
                <a:t>建物取引業茨城県知事免許第（</a:t>
              </a:r>
              <a:r>
                <a:rPr lang="en-US" altLang="ja-JP" sz="8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HGｺﾞｼｯｸM"/>
                  <a:ea typeface="HGｺﾞｼｯｸM"/>
                </a:rPr>
                <a:t>1</a:t>
              </a:r>
              <a:r>
                <a:rPr lang="ja-JP" altLang="en-US" sz="8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HGｺﾞｼｯｸM"/>
                  <a:ea typeface="HGｺﾞｼｯｸM"/>
                </a:rPr>
                <a:t>）</a:t>
              </a:r>
              <a:r>
                <a:rPr lang="en-US" altLang="ja-JP" sz="8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HGｺﾞｼｯｸM"/>
                  <a:ea typeface="HGｺﾞｼｯｸM"/>
                </a:rPr>
                <a:t>6830</a:t>
              </a:r>
              <a:r>
                <a:rPr lang="ja-JP" altLang="en-US" sz="8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HGｺﾞｼｯｸM"/>
                  <a:ea typeface="HGｺﾞｼｯｸM"/>
                </a:rPr>
                <a:t>号 </a:t>
              </a:r>
            </a:p>
          </p:txBody>
        </p:sp>
        <p:sp>
          <p:nvSpPr>
            <p:cNvPr id="11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122177" y="9007000"/>
              <a:ext cx="4585960" cy="35597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lIns="41678" tIns="20839" rIns="41678" bIns="20839" numCol="1" fromWordArt="1">
              <a:prstTxWarp prst="textPlain">
                <a:avLst>
                  <a:gd name="adj" fmla="val 50000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buNone/>
              </a:pPr>
              <a:r>
                <a:rPr lang="ja-JP" altLang="en-US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〒</a:t>
              </a:r>
              <a:r>
                <a:rPr lang="en-US" altLang="ja-JP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302-0128</a:t>
              </a:r>
              <a:r>
                <a:rPr lang="ja-JP" altLang="en-US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　茨城県守谷市けやき台</a:t>
              </a:r>
              <a:r>
                <a:rPr lang="en-US" altLang="ja-JP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1</a:t>
              </a:r>
              <a:r>
                <a:rPr lang="ja-JP" altLang="en-US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丁目</a:t>
              </a:r>
              <a:r>
                <a:rPr lang="en-US" altLang="ja-JP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7</a:t>
              </a:r>
              <a:r>
                <a:rPr lang="ja-JP" altLang="en-US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－</a:t>
              </a:r>
              <a:r>
                <a:rPr lang="en-US" altLang="ja-JP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10 </a:t>
              </a:r>
              <a:r>
                <a:rPr lang="ja-JP" altLang="en-US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南守谷駅徒歩</a:t>
              </a:r>
              <a:r>
                <a:rPr lang="en-US" altLang="ja-JP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1</a:t>
              </a:r>
              <a:r>
                <a:rPr lang="ja-JP" altLang="en-US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分</a:t>
              </a:r>
              <a:r>
                <a:rPr lang="ja-JP" altLang="en-US" sz="1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　</a:t>
              </a:r>
            </a:p>
          </p:txBody>
        </p:sp>
        <p:sp>
          <p:nvSpPr>
            <p:cNvPr id="1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065618" y="8023929"/>
              <a:ext cx="4699080" cy="84014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lIns="41678" tIns="20839" rIns="41678" bIns="20839" numCol="1" fromWordArt="1">
              <a:prstTxWarp prst="textPlain">
                <a:avLst>
                  <a:gd name="adj" fmla="val 50000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buNone/>
              </a:pPr>
              <a:r>
                <a:rPr lang="ja-JP" altLang="en-US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イチイ不動産株式</a:t>
              </a:r>
              <a:r>
                <a:rPr lang="ja-JP" altLang="en-US" sz="1600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会社</a:t>
              </a:r>
            </a:p>
          </p:txBody>
        </p:sp>
        <p:pic>
          <p:nvPicPr>
            <p:cNvPr id="13" name="図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99610" y="8224634"/>
              <a:ext cx="594577" cy="1022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8945824" y="7915200"/>
              <a:ext cx="2841607" cy="43773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lIns="41678" tIns="20839" rIns="41678" bIns="20839" numCol="1" fromWordArt="1">
              <a:prstTxWarp prst="textPlain">
                <a:avLst>
                  <a:gd name="adj" fmla="val 50000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buNone/>
              </a:pPr>
              <a:r>
                <a:rPr lang="ja-JP" altLang="en-US" sz="1600" kern="10" dirty="0">
                  <a:ln w="317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☎　</a:t>
              </a:r>
              <a:r>
                <a:rPr lang="en-US" altLang="ja-JP" sz="1600" kern="10" dirty="0">
                  <a:ln w="317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0297‐50‐0121</a:t>
              </a:r>
              <a:endParaRPr lang="ja-JP" altLang="en-US" sz="1600" kern="10" dirty="0">
                <a:ln w="317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15" name="WordArt 8"/>
            <p:cNvSpPr>
              <a:spLocks noChangeArrowheads="1" noChangeShapeType="1" noTextEdit="1"/>
            </p:cNvSpPr>
            <p:nvPr/>
          </p:nvSpPr>
          <p:spPr bwMode="auto">
            <a:xfrm>
              <a:off x="8932925" y="8947296"/>
              <a:ext cx="2926011" cy="46131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lIns="41678" tIns="20839" rIns="41678" bIns="20839" numCol="1" fromWordArt="1">
              <a:prstTxWarp prst="textPlain">
                <a:avLst>
                  <a:gd name="adj" fmla="val 50000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buNone/>
              </a:pPr>
              <a:r>
                <a:rPr lang="ja-JP" altLang="en-US" sz="1600" kern="10" dirty="0" err="1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ｈ</a:t>
              </a:r>
              <a:r>
                <a:rPr lang="en-US" altLang="ja-JP" sz="1600" kern="10" dirty="0" err="1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tt</a:t>
              </a:r>
              <a:r>
                <a:rPr lang="ja-JP" altLang="en-US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ｐ：</a:t>
              </a:r>
              <a:r>
                <a:rPr lang="en-US" altLang="ja-JP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//ichiifudosan.co.jp</a:t>
              </a:r>
              <a:r>
                <a:rPr lang="ja-JP" altLang="en-US" sz="1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　</a:t>
              </a:r>
            </a:p>
          </p:txBody>
        </p:sp>
        <p:sp>
          <p:nvSpPr>
            <p:cNvPr id="1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8932925" y="8483603"/>
              <a:ext cx="2926011" cy="39727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lIns="41678" tIns="20839" rIns="41678" bIns="20839" numCol="1" fromWordArt="1">
              <a:prstTxWarp prst="textPlain">
                <a:avLst>
                  <a:gd name="adj" fmla="val 50000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buNone/>
              </a:pPr>
              <a:r>
                <a:rPr lang="en-US" altLang="ja-JP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Mail</a:t>
              </a:r>
              <a:r>
                <a:rPr lang="ja-JP" altLang="en-US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：</a:t>
              </a:r>
              <a:r>
                <a:rPr lang="en-US" altLang="ja-JP" sz="1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ＭＳ Ｐゴシック"/>
                  <a:ea typeface="ＭＳ Ｐゴシック"/>
                </a:rPr>
                <a:t>sugaya@ichiifudosan.co.jp</a:t>
              </a:r>
              <a:endParaRPr lang="ja-JP" altLang="en-US" sz="16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1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8539039" y="7525863"/>
              <a:ext cx="4055148" cy="31397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lIns="41678" tIns="20839" rIns="41678" bIns="20839" numCol="1" fromWordArt="1">
              <a:prstTxWarp prst="textPlain">
                <a:avLst>
                  <a:gd name="adj" fmla="val 50000"/>
                </a:avLst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buNone/>
              </a:pPr>
              <a:r>
                <a:rPr lang="ja-JP" altLang="en-US" sz="8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HGｺﾞｼｯｸM"/>
                  <a:ea typeface="HGｺﾞｼｯｸM"/>
                </a:rPr>
                <a:t>資料等御座います。お気軽にお問い合わせください</a:t>
              </a: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0" y="8659444"/>
            <a:ext cx="3932918" cy="873082"/>
          </a:xfrm>
          <a:prstGeom prst="rect">
            <a:avLst/>
          </a:prstGeom>
          <a:noFill/>
        </p:spPr>
        <p:txBody>
          <a:bodyPr wrap="square" lIns="41678" tIns="20839" rIns="41678" bIns="20839" rtlCol="0">
            <a:spAutoFit/>
          </a:bodyPr>
          <a:lstStyle/>
          <a:p>
            <a:r>
              <a:rPr lang="ja-JP" altLang="en-US" sz="900" dirty="0"/>
              <a:t>所在地</a:t>
            </a:r>
            <a:r>
              <a:rPr lang="ja-JP" altLang="en-US" sz="900" dirty="0" smtClean="0"/>
              <a:t>：茨城県土浦市西根南</a:t>
            </a:r>
            <a:r>
              <a:rPr lang="en-US" altLang="ja-JP" sz="900" dirty="0" smtClean="0"/>
              <a:t>1</a:t>
            </a:r>
            <a:r>
              <a:rPr lang="ja-JP" altLang="en-US" sz="900" dirty="0" smtClean="0"/>
              <a:t>丁目</a:t>
            </a:r>
            <a:r>
              <a:rPr lang="en-US" altLang="ja-JP" sz="900" dirty="0" smtClean="0"/>
              <a:t>1928</a:t>
            </a:r>
            <a:r>
              <a:rPr lang="ja-JP" altLang="en-US" sz="900" dirty="0" smtClean="0"/>
              <a:t>番</a:t>
            </a:r>
            <a:r>
              <a:rPr lang="en-US" altLang="ja-JP" sz="900" dirty="0" smtClean="0"/>
              <a:t>1</a:t>
            </a:r>
            <a:r>
              <a:rPr lang="ja-JP" altLang="en-US" sz="900" dirty="0"/>
              <a:t>　用途地域　</a:t>
            </a:r>
            <a:r>
              <a:rPr lang="ja-JP" altLang="en-US" sz="900" dirty="0" smtClean="0"/>
              <a:t>第</a:t>
            </a:r>
            <a:r>
              <a:rPr lang="en-US" altLang="ja-JP" sz="900" dirty="0" smtClean="0"/>
              <a:t>2</a:t>
            </a:r>
            <a:r>
              <a:rPr lang="ja-JP" altLang="en-US" sz="900" dirty="0" smtClean="0"/>
              <a:t>種低層</a:t>
            </a:r>
            <a:endParaRPr lang="en-US" altLang="ja-JP" sz="900" dirty="0" smtClean="0"/>
          </a:p>
          <a:p>
            <a:r>
              <a:rPr lang="ja-JP" altLang="en-US" sz="900" dirty="0" smtClean="0"/>
              <a:t>総区</a:t>
            </a:r>
            <a:r>
              <a:rPr lang="ja-JP" altLang="en-US" sz="900" dirty="0"/>
              <a:t>画数　</a:t>
            </a:r>
            <a:r>
              <a:rPr lang="en-US" altLang="ja-JP" sz="900" dirty="0" smtClean="0"/>
              <a:t>5</a:t>
            </a:r>
            <a:r>
              <a:rPr lang="ja-JP" altLang="en-US" sz="900" dirty="0" smtClean="0"/>
              <a:t>区画</a:t>
            </a:r>
            <a:r>
              <a:rPr lang="ja-JP" altLang="en-US" sz="900" dirty="0"/>
              <a:t>　　土地権利　所有権　　</a:t>
            </a:r>
            <a:endParaRPr lang="en-US" altLang="ja-JP" sz="900" dirty="0" smtClean="0"/>
          </a:p>
          <a:p>
            <a:r>
              <a:rPr lang="ja-JP" altLang="en-US" sz="900" dirty="0" smtClean="0"/>
              <a:t>構造</a:t>
            </a:r>
            <a:r>
              <a:rPr lang="ja-JP" altLang="en-US" sz="900" dirty="0"/>
              <a:t>　木造サイディング貼ルーフィング葺２階</a:t>
            </a:r>
            <a:r>
              <a:rPr lang="ja-JP" altLang="en-US" sz="900" dirty="0" smtClean="0"/>
              <a:t>建</a:t>
            </a:r>
            <a:endParaRPr lang="en-US" altLang="ja-JP" sz="900" dirty="0" smtClean="0"/>
          </a:p>
          <a:p>
            <a:r>
              <a:rPr lang="ja-JP" altLang="en-US" sz="900" dirty="0" smtClean="0"/>
              <a:t>建蔽率</a:t>
            </a:r>
            <a:r>
              <a:rPr lang="ja-JP" altLang="en-US" sz="900" dirty="0"/>
              <a:t>　</a:t>
            </a:r>
            <a:r>
              <a:rPr lang="en-US" altLang="ja-JP" sz="900" dirty="0" smtClean="0"/>
              <a:t>60</a:t>
            </a:r>
            <a:r>
              <a:rPr lang="ja-JP" altLang="en-US" sz="900" dirty="0"/>
              <a:t>％　容積率　</a:t>
            </a:r>
            <a:r>
              <a:rPr lang="en-US" altLang="ja-JP" sz="900" dirty="0" smtClean="0"/>
              <a:t>200</a:t>
            </a:r>
            <a:r>
              <a:rPr lang="ja-JP" altLang="en-US" sz="900" dirty="0" smtClean="0"/>
              <a:t>％　</a:t>
            </a:r>
            <a:r>
              <a:rPr lang="ja-JP" altLang="en-US" sz="900" dirty="0"/>
              <a:t>　道路　法</a:t>
            </a:r>
            <a:r>
              <a:rPr lang="en-US" altLang="ja-JP" sz="900" dirty="0"/>
              <a:t>42</a:t>
            </a:r>
            <a:r>
              <a:rPr lang="ja-JP" altLang="en-US" sz="900" dirty="0"/>
              <a:t>条</a:t>
            </a:r>
            <a:r>
              <a:rPr lang="en-US" altLang="ja-JP" sz="900" dirty="0"/>
              <a:t>1</a:t>
            </a:r>
            <a:r>
              <a:rPr lang="ja-JP" altLang="en-US" sz="900" dirty="0" smtClean="0"/>
              <a:t>項</a:t>
            </a:r>
            <a:r>
              <a:rPr lang="en-US" altLang="ja-JP" sz="900" dirty="0" smtClean="0"/>
              <a:t>1</a:t>
            </a:r>
            <a:r>
              <a:rPr lang="ja-JP" altLang="en-US" sz="900" dirty="0" smtClean="0"/>
              <a:t>号</a:t>
            </a:r>
            <a:r>
              <a:rPr lang="ja-JP" altLang="en-US" sz="900" dirty="0"/>
              <a:t>道路　　</a:t>
            </a:r>
            <a:endParaRPr lang="en-US" altLang="ja-JP" sz="900" dirty="0" smtClean="0"/>
          </a:p>
          <a:p>
            <a:r>
              <a:rPr lang="ja-JP" altLang="en-US" sz="900" dirty="0" smtClean="0"/>
              <a:t>東京</a:t>
            </a:r>
            <a:r>
              <a:rPr lang="ja-JP" altLang="en-US" sz="900" dirty="0"/>
              <a:t>電力・公営水道・都市ガス・公共</a:t>
            </a:r>
            <a:r>
              <a:rPr lang="ja-JP" altLang="en-US" sz="900" dirty="0" smtClean="0"/>
              <a:t>下水　建築</a:t>
            </a:r>
            <a:r>
              <a:rPr lang="ja-JP" altLang="en-US" sz="900" dirty="0"/>
              <a:t>確認</a:t>
            </a:r>
            <a:r>
              <a:rPr lang="ja-JP" altLang="en-US" sz="900" dirty="0" smtClean="0"/>
              <a:t>番号</a:t>
            </a:r>
            <a:r>
              <a:rPr lang="en-US" altLang="ja-JP" sz="900" dirty="0" smtClean="0"/>
              <a:t>HPA-15-01917-1</a:t>
            </a:r>
            <a:r>
              <a:rPr lang="ja-JP" altLang="en-US" sz="900" dirty="0" smtClean="0"/>
              <a:t>号他</a:t>
            </a:r>
            <a:r>
              <a:rPr lang="ja-JP" altLang="en-US" sz="900" dirty="0"/>
              <a:t>　　　　　　　　　　　　　　　　　　建築確認取得</a:t>
            </a:r>
            <a:r>
              <a:rPr lang="ja-JP" altLang="en-US" sz="900" dirty="0" smtClean="0"/>
              <a:t>年月日平成</a:t>
            </a:r>
            <a:r>
              <a:rPr lang="en-US" altLang="ja-JP" sz="900" dirty="0" smtClean="0"/>
              <a:t>27</a:t>
            </a:r>
            <a:r>
              <a:rPr lang="ja-JP" altLang="en-US" sz="900" dirty="0" smtClean="0"/>
              <a:t>年</a:t>
            </a:r>
            <a:r>
              <a:rPr lang="en-US" altLang="ja-JP" sz="900" dirty="0" smtClean="0"/>
              <a:t>4</a:t>
            </a:r>
            <a:r>
              <a:rPr lang="ja-JP" altLang="en-US" sz="900" dirty="0" smtClean="0"/>
              <a:t>月</a:t>
            </a:r>
            <a:r>
              <a:rPr lang="en-US" altLang="ja-JP" sz="900" dirty="0"/>
              <a:t>3</a:t>
            </a:r>
            <a:r>
              <a:rPr lang="ja-JP" altLang="en-US" sz="900" dirty="0" smtClean="0"/>
              <a:t>日</a:t>
            </a:r>
            <a:endParaRPr lang="en-US" altLang="ja-JP" sz="900" dirty="0"/>
          </a:p>
        </p:txBody>
      </p:sp>
      <p:sp>
        <p:nvSpPr>
          <p:cNvPr id="44" name="正方形/長方形 43"/>
          <p:cNvSpPr/>
          <p:nvPr/>
        </p:nvSpPr>
        <p:spPr>
          <a:xfrm>
            <a:off x="4184503" y="6892484"/>
            <a:ext cx="8661269" cy="703805"/>
          </a:xfrm>
          <a:prstGeom prst="rect">
            <a:avLst/>
          </a:prstGeom>
          <a:noFill/>
        </p:spPr>
        <p:txBody>
          <a:bodyPr wrap="square" lIns="41678" tIns="20839" rIns="41678" bIns="20839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2300" b="1" dirty="0" smtClean="0">
                <a:ln/>
              </a:rPr>
              <a:t>　　　　　　　　　　　　　　　　　　災害</a:t>
            </a:r>
            <a:r>
              <a:rPr lang="ja-JP" altLang="en-US" sz="2300" b="1" dirty="0">
                <a:ln/>
              </a:rPr>
              <a:t>・劣化・維持管理に強い家　　　　　　</a:t>
            </a:r>
            <a:endParaRPr lang="en-US" altLang="ja-JP" sz="2300" b="1" dirty="0">
              <a:ln/>
            </a:endParaRPr>
          </a:p>
          <a:p>
            <a:pPr algn="ctr"/>
            <a:r>
              <a:rPr lang="ja-JP" altLang="en-US" sz="2000" b="1" dirty="0">
                <a:ln/>
              </a:rPr>
              <a:t>耐震等級３</a:t>
            </a:r>
            <a:r>
              <a:rPr lang="en-US" altLang="ja-JP" sz="2000" b="1" dirty="0">
                <a:ln/>
              </a:rPr>
              <a:t>(</a:t>
            </a:r>
            <a:r>
              <a:rPr lang="ja-JP" altLang="en-US" sz="2000" b="1" dirty="0">
                <a:ln/>
              </a:rPr>
              <a:t>最高）耐風等級２（最高）劣化対策等級</a:t>
            </a:r>
            <a:r>
              <a:rPr lang="en-US" altLang="ja-JP" sz="2000" b="1" dirty="0">
                <a:ln/>
              </a:rPr>
              <a:t>3(</a:t>
            </a:r>
            <a:r>
              <a:rPr lang="ja-JP" altLang="en-US" sz="2000" b="1" dirty="0">
                <a:ln/>
              </a:rPr>
              <a:t>最高）維持管理対策等級</a:t>
            </a:r>
            <a:r>
              <a:rPr lang="ja-JP" altLang="en-US" sz="2000" b="1" dirty="0" smtClean="0">
                <a:ln/>
              </a:rPr>
              <a:t>３</a:t>
            </a:r>
            <a:endParaRPr lang="ja-JP" altLang="en-US" sz="2000" b="1" dirty="0">
              <a:ln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567967" y="7596289"/>
            <a:ext cx="8473223" cy="319084"/>
          </a:xfrm>
          <a:prstGeom prst="rect">
            <a:avLst/>
          </a:prstGeom>
          <a:noFill/>
        </p:spPr>
        <p:txBody>
          <a:bodyPr wrap="square" lIns="41678" tIns="20839" rIns="41678" bIns="20839" rtlCol="0">
            <a:spAutoFit/>
          </a:bodyPr>
          <a:lstStyle/>
          <a:p>
            <a:r>
              <a:rPr lang="en-US" altLang="ja-JP" sz="1800" dirty="0" smtClean="0"/>
              <a:t>2016</a:t>
            </a:r>
            <a:r>
              <a:rPr lang="ja-JP" altLang="en-US" sz="1800" dirty="0" smtClean="0"/>
              <a:t>年</a:t>
            </a:r>
            <a:r>
              <a:rPr lang="en-US" altLang="ja-JP" sz="1800" dirty="0"/>
              <a:t>2</a:t>
            </a:r>
            <a:r>
              <a:rPr lang="ja-JP" altLang="en-US" sz="1800" dirty="0" smtClean="0"/>
              <a:t>月完成予定☆　非常におすすめの物件です！ぜひ一度ご内覧ください！</a:t>
            </a:r>
            <a:endParaRPr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8112" y="7657766"/>
            <a:ext cx="4104456" cy="861774"/>
          </a:xfrm>
          <a:prstGeom prst="rect">
            <a:avLst/>
          </a:prstGeom>
          <a:noFill/>
          <a:ln w="47625" cap="rnd" cmpd="dbl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　</a:t>
            </a:r>
            <a:r>
              <a:rPr kumimoji="1" lang="ja-JP" altLang="en-US" sz="1600" dirty="0" smtClean="0"/>
              <a:t>　</a:t>
            </a:r>
            <a:r>
              <a:rPr kumimoji="1" lang="ja-JP" altLang="en-US" sz="1200" dirty="0" smtClean="0"/>
              <a:t>月々のお支払例</a:t>
            </a:r>
            <a:endParaRPr kumimoji="1" lang="en-US" altLang="ja-JP" sz="1200" dirty="0" smtClean="0"/>
          </a:p>
          <a:p>
            <a:pPr algn="ctr"/>
            <a:r>
              <a:rPr lang="en-US" altLang="ja-JP" sz="2000" dirty="0" smtClean="0"/>
              <a:t>51,982</a:t>
            </a:r>
            <a:r>
              <a:rPr lang="ja-JP" altLang="en-US" sz="1200" dirty="0" smtClean="0"/>
              <a:t>円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借入額</a:t>
            </a:r>
            <a:r>
              <a:rPr kumimoji="1" lang="en-US" altLang="ja-JP" sz="1200" dirty="0" smtClean="0"/>
              <a:t>/1,880</a:t>
            </a:r>
            <a:r>
              <a:rPr kumimoji="1" lang="ja-JP" altLang="en-US" sz="1200" dirty="0" smtClean="0"/>
              <a:t>万円　　返済期間</a:t>
            </a:r>
            <a:r>
              <a:rPr kumimoji="1" lang="en-US" altLang="ja-JP" sz="1200" dirty="0" smtClean="0"/>
              <a:t>35</a:t>
            </a:r>
            <a:r>
              <a:rPr kumimoji="1" lang="ja-JP" altLang="en-US" sz="1200" dirty="0" smtClean="0"/>
              <a:t>年　</a:t>
            </a:r>
            <a:r>
              <a:rPr lang="ja-JP" altLang="en-US" sz="1200" dirty="0" smtClean="0"/>
              <a:t>金利</a:t>
            </a:r>
            <a:r>
              <a:rPr lang="en-US" altLang="ja-JP" sz="1200" dirty="0"/>
              <a:t>0.925</a:t>
            </a:r>
            <a:r>
              <a:rPr lang="ja-JP" altLang="en-US" sz="1200" dirty="0" smtClean="0"/>
              <a:t>％　の場合</a:t>
            </a:r>
            <a:endParaRPr kumimoji="1" lang="ja-JP" altLang="en-US" sz="12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7912968" y="5001655"/>
            <a:ext cx="5835944" cy="1803304"/>
            <a:chOff x="5032377" y="4580455"/>
            <a:chExt cx="5931199" cy="1459194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5032377" y="4580455"/>
              <a:ext cx="5916629" cy="27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/>
                <a:t>A</a:t>
              </a:r>
              <a:r>
                <a:rPr kumimoji="1" lang="ja-JP" altLang="en-US" sz="1600" dirty="0" smtClean="0"/>
                <a:t>　</a:t>
              </a:r>
              <a:r>
                <a:rPr kumimoji="1" lang="en-US" altLang="ja-JP" sz="1600" dirty="0" smtClean="0"/>
                <a:t>2,280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万円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 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165.29㎡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50.00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）　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109.30㎡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33.05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坪）</a:t>
              </a:r>
              <a:endPara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5032378" y="4872608"/>
              <a:ext cx="5916629" cy="27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B</a:t>
              </a:r>
              <a:r>
                <a:rPr kumimoji="1"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kumimoji="1"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2,180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万円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 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165.38㎡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50.02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坪）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109.30㎡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33.05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坪）</a:t>
              </a:r>
              <a:endPara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035809" y="5176211"/>
              <a:ext cx="5916629" cy="27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C</a:t>
              </a:r>
              <a:r>
                <a:rPr kumimoji="1"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kumimoji="1"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2,480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万円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 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168.17㎡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50.84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）　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111.37㎡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33.68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坪）</a:t>
              </a:r>
              <a:endPara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046947" y="5477102"/>
              <a:ext cx="5916629" cy="27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D</a:t>
              </a:r>
              <a:r>
                <a:rPr kumimoji="1"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kumimoji="1"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2,080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万円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 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165.10㎡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50.03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）　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110.13㎡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33.3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坪）</a:t>
              </a:r>
              <a:endPara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5046947" y="5765699"/>
              <a:ext cx="5916629" cy="273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E</a:t>
              </a:r>
              <a:r>
                <a:rPr kumimoji="1"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kumimoji="1"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1,880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万円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 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165.33㎡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50.02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</a:t>
              </a:r>
              <a:r>
                <a:rPr lang="ja-JP" altLang="en-US" sz="1600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）　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104.23㎡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（</a:t>
              </a:r>
              <a:r>
                <a:rPr lang="en-US" altLang="ja-JP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31.53</a:t>
              </a:r>
              <a:r>
                <a:rPr lang="ja-JP" altLang="en-US" sz="1600" dirty="0" smtClean="0">
                  <a:latin typeface="HGP明朝B" panose="02020800000000000000" pitchFamily="18" charset="-128"/>
                  <a:ea typeface="HGP明朝B" panose="02020800000000000000" pitchFamily="18" charset="-128"/>
                </a:rPr>
                <a:t>坪）</a:t>
              </a:r>
              <a:endPara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</p:grpSp>
      <p:sp>
        <p:nvSpPr>
          <p:cNvPr id="33" name="正方形/長方形 32"/>
          <p:cNvSpPr/>
          <p:nvPr/>
        </p:nvSpPr>
        <p:spPr>
          <a:xfrm>
            <a:off x="5001072" y="192088"/>
            <a:ext cx="3514065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◎地震に強い家！</a:t>
            </a:r>
            <a:endParaRPr lang="en-US" altLang="ja-JP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ja-JP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◎断熱に強い家！</a:t>
            </a:r>
            <a:endParaRPr lang="en-US" altLang="ja-JP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ja-JP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◎中村小学区☆</a:t>
            </a:r>
            <a:endParaRPr lang="en-US" altLang="ja-JP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ja-JP" alt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◎閑静な住宅街</a:t>
            </a:r>
            <a:r>
              <a:rPr lang="ja-JP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　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9142563" y="4632323"/>
            <a:ext cx="279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全</a:t>
            </a:r>
            <a:r>
              <a:rPr lang="en-US" altLang="ja-JP" sz="18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5</a:t>
            </a:r>
            <a:r>
              <a:rPr lang="ja-JP" altLang="en-US" sz="18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棟（</a:t>
            </a:r>
            <a:r>
              <a:rPr lang="en-US" altLang="ja-JP" sz="18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A</a:t>
            </a:r>
            <a:r>
              <a:rPr lang="ja-JP" altLang="en-US" sz="18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～Ｅ号棟）</a:t>
            </a:r>
            <a:endParaRPr lang="ja-JP" altLang="en-US" sz="18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9" y="0"/>
            <a:ext cx="2440360" cy="247177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91" y="64497"/>
            <a:ext cx="2378557" cy="254324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9" y="3200623"/>
            <a:ext cx="2964158" cy="234398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591" y="3151605"/>
            <a:ext cx="2383947" cy="251517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704" y="3259656"/>
            <a:ext cx="2111657" cy="3632828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877438" y="2604535"/>
            <a:ext cx="1102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A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号棟</a:t>
            </a:r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381707" y="2607737"/>
            <a:ext cx="1102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Ｂ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号棟</a:t>
            </a:r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05518" y="5666778"/>
            <a:ext cx="1102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Ｃ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号棟</a:t>
            </a:r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41253" y="5697231"/>
            <a:ext cx="1102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Ｄ号棟</a:t>
            </a:r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737527" y="6498443"/>
            <a:ext cx="1102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Ｅ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号棟</a:t>
            </a:r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2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50150</TotalTime>
  <Words>92</Words>
  <Application>Microsoft Office PowerPoint</Application>
  <PresentationFormat>A3 297x420 mm</PresentationFormat>
  <Paragraphs>34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sugaya</dc:creator>
  <cp:lastModifiedBy>sugaya</cp:lastModifiedBy>
  <cp:revision>67</cp:revision>
  <cp:lastPrinted>2015-12-12T06:09:35Z</cp:lastPrinted>
  <dcterms:created xsi:type="dcterms:W3CDTF">2014-07-21T08:08:58Z</dcterms:created>
  <dcterms:modified xsi:type="dcterms:W3CDTF">2016-01-07T09:41:28Z</dcterms:modified>
</cp:coreProperties>
</file>